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720" r:id="rId3"/>
  </p:sldMasterIdLst>
  <p:notesMasterIdLst>
    <p:notesMasterId r:id="rId17"/>
  </p:notesMasterIdLst>
  <p:sldIdLst>
    <p:sldId id="256" r:id="rId4"/>
    <p:sldId id="2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59" r:id="rId13"/>
    <p:sldId id="258" r:id="rId14"/>
    <p:sldId id="257" r:id="rId15"/>
    <p:sldId id="268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57687-87D4-4B9B-9D06-A0773AC59DD4}" v="44" dt="2023-01-31T08:46:33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4E526-F744-4E59-B110-559147AF5C1D}" type="datetimeFigureOut">
              <a:t>31/01/2023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CF10A-5A3E-47C3-91E2-648DAEACEA3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21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But, fairness issues can exist in smart contract.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Fairness means if someone can gain advantage over others.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the most infamous one is the Ponzi scheme. 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Ponzi Schemes have been widely observed on Ethereum Smart Contract. 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Collusion in Smart Contract also poses threat to smart contract fairness.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especially for auctions and electronic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votings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//A Ponzi scheme is a form of fraud that lures investors and pays to earlier investors with funds from more recent investors.  </a:t>
            </a:r>
            <a:endParaRPr lang="en-US" altLang="zh-CN" sz="1800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5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real world auction contract,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CryptoRomeAuction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contract was written in Solidity, a popular smart contract programming language.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contract implements an open auction.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-- the highest bidder wins the auction and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the late comers can win if they bid one dollar more than the highest bid.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an auctioned item, at the start of bidding, every bidder may have different valuation.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three bidders A, B, C,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thinks the item valued 3 dollars, B thinks the item valued 4, and C thinks the item valued 6.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the bid price made by the bidder could be different from his valuation.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96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Suppose, User has a bid price 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do that, the user calls the bid function;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the condition rule inside the function will be checked.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the condition failed,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next statement will be executed.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end, the contract updates the highest bidder to user A, the current highest bid to 3 dollar.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Similarly, user B, and user C can bid and update the variables: highest bidder and highest bid accordingly.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B bids 4 and user C bids 6.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user C wins the auction and pays 6 as the auction clear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user C can pay less money to win the auction.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6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user C is untruthful, C bids less than his valuation on the auction.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C wins the auction. And only pay 5 dollar.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the worst case is that user C colludes with user B, now user B bids 0, user C bids 4.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user C will win the auction but pay much less, at 4 dollar. 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Apparently, these behaviors are not fair for user A, who acts honestly.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5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find these fairness issues, we proposed an automated checker to verify if a smart contract satisfies a fairness properties.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fairness could be too subjective,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restrict to four fairness properties defined in game theory or say mechanism design theory.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details can be checked in our paper.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treat smart contracts as games between users and developers.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verification result either indicates the contract is unfair through some counterexamples or fair using bounded property checking or unbounded verification.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will show how we achieve that.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0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4E11-002C-4150-83E6-57C81E17889F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78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5732-40CA-458B-859B-A471BB0C7E10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8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2FA8-171D-4D24-A852-74F42F641FB0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35F-1E9F-445F-AB70-137BB24A0138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25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0977-029F-4F9C-BCD2-D4BC060E9C69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4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5386-768A-48E7-B08E-7859EA938397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8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B03C-34EE-445F-B862-A1FA06A702C0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4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8458-125A-4C9B-8826-96E61735A8E2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2A06-474E-4E9F-998F-76D5F5188327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08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A6A2-D051-4DC6-99D1-3E1D40FFF359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4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0546F-3CBB-4885-B97E-84C71AC05A1B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878C2-940D-4CE7-B8E2-AA91B3480F2D}" type="datetime1">
              <a:rPr lang="en-US" altLang="zh-CN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5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publicdomainfiles.com/show_file.php?id=13942545022063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en.wikipedia.org/wiki/File:Green_check.svg" TargetMode="Externa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Fairness in Smart contract biding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ea typeface="Calibri"/>
                <a:cs typeface="Calibri"/>
              </a:rPr>
              <a:t>Pritom</a:t>
            </a:r>
            <a:r>
              <a:rPr lang="en-GB" dirty="0">
                <a:ea typeface="Calibri"/>
                <a:cs typeface="Calibri"/>
              </a:rPr>
              <a:t> Rajkhowa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8463-777D-1816-7AE9-3A8339AB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uncover deep bugs spanning multiple transactions</a:t>
            </a: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57E3DF-261F-7566-199F-8D4A72C6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074" y="1825625"/>
            <a:ext cx="8628543" cy="4351338"/>
          </a:xfrm>
        </p:spPr>
      </p:pic>
    </p:spTree>
    <p:extLst>
      <p:ext uri="{BB962C8B-B14F-4D97-AF65-F5344CB8AC3E}">
        <p14:creationId xmlns:p14="http://schemas.microsoft.com/office/powerpoint/2010/main" val="369726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24CC-D883-6BCC-DE16-2FA76B7A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Auction satisfies property</a:t>
            </a:r>
            <a:br>
              <a:rPr lang="en-US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(Properties are formalized and verified)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7257C-5DDE-D6F2-D421-6534B221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All bids are less than or equal to the recorded leading bid.</a:t>
            </a:r>
          </a:p>
          <a:p>
            <a:r>
              <a:rPr lang="en-US" dirty="0">
                <a:ea typeface="+mn-lt"/>
                <a:cs typeface="+mn-lt"/>
              </a:rPr>
              <a:t>Any pair of non-zero bids are unequal. 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893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DD46-6711-38B7-92F2-F5E50EE6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RefundEscrow</a:t>
            </a:r>
            <a:r>
              <a:rPr lang="en-US" dirty="0">
                <a:cs typeface="Calibri Light"/>
              </a:rPr>
              <a:t> satisfies property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(Properties are formalized and verified)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BA790-5699-41D6-628D-EA10E6BE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R1 If the state changes, then ownership has not been renounced. </a:t>
            </a:r>
          </a:p>
          <a:p>
            <a:r>
              <a:rPr lang="en-US" dirty="0">
                <a:ea typeface="+mn-lt"/>
                <a:cs typeface="+mn-lt"/>
              </a:rPr>
              <a:t>R2 If close has been called, then all deposits are immutable.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R3 If close has been called, then </a:t>
            </a:r>
            <a:r>
              <a:rPr lang="en-US" dirty="0" err="1">
                <a:ea typeface="+mn-lt"/>
                <a:cs typeface="+mn-lt"/>
              </a:rPr>
              <a:t>enableRefunds</a:t>
            </a:r>
            <a:r>
              <a:rPr lang="en-US" dirty="0">
                <a:ea typeface="+mn-lt"/>
                <a:cs typeface="+mn-lt"/>
              </a:rPr>
              <a:t> has not been called.</a:t>
            </a:r>
          </a:p>
          <a:p>
            <a:r>
              <a:rPr lang="en-US" dirty="0">
                <a:ea typeface="+mn-lt"/>
                <a:cs typeface="+mn-lt"/>
              </a:rPr>
              <a:t>R4 If </a:t>
            </a:r>
            <a:r>
              <a:rPr lang="en-US" dirty="0" err="1">
                <a:ea typeface="+mn-lt"/>
                <a:cs typeface="+mn-lt"/>
              </a:rPr>
              <a:t>beneficiaryWithdraw</a:t>
            </a:r>
            <a:r>
              <a:rPr lang="en-US" dirty="0">
                <a:ea typeface="+mn-lt"/>
                <a:cs typeface="+mn-lt"/>
              </a:rPr>
              <a:t> has been called, then the balance of the refund escrow is 0, otherwise the balance is the sum of all deposits.</a:t>
            </a:r>
          </a:p>
          <a:p>
            <a:r>
              <a:rPr lang="en-US" dirty="0">
                <a:ea typeface="+mn-lt"/>
                <a:cs typeface="+mn-lt"/>
              </a:rPr>
              <a:t>R5 If </a:t>
            </a:r>
            <a:r>
              <a:rPr lang="en-US" dirty="0" err="1">
                <a:ea typeface="+mn-lt"/>
                <a:cs typeface="+mn-lt"/>
              </a:rPr>
              <a:t>enableRefunds</a:t>
            </a:r>
            <a:r>
              <a:rPr lang="en-US" dirty="0">
                <a:ea typeface="+mn-lt"/>
                <a:cs typeface="+mn-lt"/>
              </a:rPr>
              <a:t> has not been called, then all deposits are increasing.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79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30C-6FCF-A6E2-755A-B00E055C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A0B7-FAB7-024A-655C-F0290536E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E91C5-EFC9-B8BB-01AE-B28E291D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A1FA-AF3E-4522-B8C0-32B955F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1" y="653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ea typeface="+mj-lt"/>
                <a:cs typeface="Arial"/>
              </a:rPr>
              <a:t>Fairness Issues 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9335E-ECDB-4E19-8909-44E548D9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65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D1DA9BE-D188-45E7-BE58-770CD354AF71}"/>
              </a:ext>
            </a:extLst>
          </p:cNvPr>
          <p:cNvSpPr txBox="1"/>
          <p:nvPr/>
        </p:nvSpPr>
        <p:spPr>
          <a:xfrm>
            <a:off x="-76977" y="6542076"/>
            <a:ext cx="4835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Image curtsey:  https://timesofindia.indiatimes.com; https://farming.co.uk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E04C04-7381-4A96-84FB-B4DCD938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49" y="1227699"/>
            <a:ext cx="4990122" cy="4571814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A492E9-4792-4D46-BAA0-A2B82014B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" y="1227699"/>
            <a:ext cx="3358661" cy="275160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22E8D1-D5A9-4AC8-9DCC-B3F412115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477" y="1814559"/>
            <a:ext cx="3495430" cy="2965111"/>
          </a:xfrm>
          <a:prstGeom prst="rect">
            <a:avLst/>
          </a:prstGeom>
        </p:spPr>
      </p:pic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FCFFE8-96B7-4FE9-A541-E6422CE0E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64" y="3935524"/>
            <a:ext cx="5400430" cy="2607056"/>
          </a:xfrm>
          <a:prstGeom prst="rect">
            <a:avLst/>
          </a:prstGeom>
        </p:spPr>
      </p:pic>
      <p:pic>
        <p:nvPicPr>
          <p:cNvPr id="13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949409-F5CB-41A6-8FA1-0BA745074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3646494"/>
            <a:ext cx="4784969" cy="3296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213446-4EB6-4B82-9ED7-656744536CCF}"/>
              </a:ext>
            </a:extLst>
          </p:cNvPr>
          <p:cNvSpPr txBox="1"/>
          <p:nvPr/>
        </p:nvSpPr>
        <p:spPr>
          <a:xfrm>
            <a:off x="6263334" y="4764829"/>
            <a:ext cx="4107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Public Procurement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Land Title Registries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Electronic Voting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Beneficial Corporate Ownership Registries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Grant Disbursements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4" name="Picture 16" descr="Diagram&#10;&#10;Description automatically generated">
            <a:extLst>
              <a:ext uri="{FF2B5EF4-FFF2-40B4-BE49-F238E27FC236}">
                <a16:creationId xmlns:a16="http://schemas.microsoft.com/office/drawing/2014/main" id="{F6E370BC-BD68-4CA8-98A0-357FFA89F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5025" y="2724224"/>
            <a:ext cx="2272866" cy="114578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584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8"/>
    </mc:Choice>
    <mc:Fallback>
      <p:transition spd="slow" advTm="3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A5383-41D6-448C-94E1-9268BA06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838200" y="3220840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90B4-F0E4-40B6-B13B-707AF8E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30EDC6E1-DB75-4F00-8878-3EA132FDF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118" y="3261548"/>
            <a:ext cx="5267326" cy="3231327"/>
          </a:xfrm>
          <a:prstGeom prst="rect">
            <a:avLst/>
          </a:prstGeom>
        </p:spPr>
      </p:pic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F77CD64D-D7BA-49BD-9662-2767D3F4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088750"/>
              </p:ext>
            </p:extLst>
          </p:nvPr>
        </p:nvGraphicFramePr>
        <p:xfrm>
          <a:off x="8610601" y="1425236"/>
          <a:ext cx="2343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15B6162-2369-4DCC-8B3F-956578F15BC2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auction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A5383-41D6-448C-94E1-9268BA06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248133" y="2990850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1F84E3-8036-48CD-A605-84FF849232C4}"/>
              </a:ext>
            </a:extLst>
          </p:cNvPr>
          <p:cNvSpPr/>
          <p:nvPr/>
        </p:nvSpPr>
        <p:spPr>
          <a:xfrm>
            <a:off x="6975782" y="3380999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5F52E-B979-40F3-BAC5-5CBE71E6DB35}"/>
              </a:ext>
            </a:extLst>
          </p:cNvPr>
          <p:cNvSpPr/>
          <p:nvPr/>
        </p:nvSpPr>
        <p:spPr>
          <a:xfrm>
            <a:off x="660400" y="3841564"/>
            <a:ext cx="3119120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1DC8B0-1C7E-4EF8-B664-1C5F8AA0BC95}"/>
              </a:ext>
            </a:extLst>
          </p:cNvPr>
          <p:cNvSpPr/>
          <p:nvPr/>
        </p:nvSpPr>
        <p:spPr>
          <a:xfrm>
            <a:off x="1302707" y="4320141"/>
            <a:ext cx="932082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C166B2-C63E-4758-9606-66B18330B102}"/>
              </a:ext>
            </a:extLst>
          </p:cNvPr>
          <p:cNvSpPr/>
          <p:nvPr/>
        </p:nvSpPr>
        <p:spPr>
          <a:xfrm>
            <a:off x="2633354" y="4330082"/>
            <a:ext cx="1024245" cy="198129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D34CF6-C430-43E9-ACAA-17B2FEE6D1A0}"/>
              </a:ext>
            </a:extLst>
          </p:cNvPr>
          <p:cNvSpPr/>
          <p:nvPr/>
        </p:nvSpPr>
        <p:spPr>
          <a:xfrm>
            <a:off x="3883843" y="4320140"/>
            <a:ext cx="841533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A70A56-E713-4918-8FDF-E833E2916B31}"/>
              </a:ext>
            </a:extLst>
          </p:cNvPr>
          <p:cNvSpPr/>
          <p:nvPr/>
        </p:nvSpPr>
        <p:spPr>
          <a:xfrm>
            <a:off x="935061" y="4979102"/>
            <a:ext cx="2260625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8A3D90-C0BA-4C91-AB76-1F185C9FC4CE}"/>
              </a:ext>
            </a:extLst>
          </p:cNvPr>
          <p:cNvSpPr/>
          <p:nvPr/>
        </p:nvSpPr>
        <p:spPr>
          <a:xfrm>
            <a:off x="935061" y="5661398"/>
            <a:ext cx="2722538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8A75DD-0562-4CEF-90D3-B0143FD053CE}"/>
              </a:ext>
            </a:extLst>
          </p:cNvPr>
          <p:cNvSpPr/>
          <p:nvPr/>
        </p:nvSpPr>
        <p:spPr>
          <a:xfrm>
            <a:off x="935061" y="5885288"/>
            <a:ext cx="2722538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4EC888-8EC3-4BB7-AC59-A7AE52D1BF67}"/>
              </a:ext>
            </a:extLst>
          </p:cNvPr>
          <p:cNvSpPr txBox="1"/>
          <p:nvPr/>
        </p:nvSpPr>
        <p:spPr>
          <a:xfrm>
            <a:off x="2073898" y="454390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C157AA-D7DC-4F6C-8FFC-8E3A923CE207}"/>
              </a:ext>
            </a:extLst>
          </p:cNvPr>
          <p:cNvSpPr txBox="1"/>
          <p:nvPr/>
        </p:nvSpPr>
        <p:spPr>
          <a:xfrm>
            <a:off x="2987512" y="456407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6D99B5-BCD1-46B5-8C01-0649D35C2EC2}"/>
              </a:ext>
            </a:extLst>
          </p:cNvPr>
          <p:cNvSpPr txBox="1"/>
          <p:nvPr/>
        </p:nvSpPr>
        <p:spPr>
          <a:xfrm>
            <a:off x="4109558" y="454604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98E4C0-4790-4ABA-BA09-17E0E1CEBF61}"/>
              </a:ext>
            </a:extLst>
          </p:cNvPr>
          <p:cNvSpPr txBox="1"/>
          <p:nvPr/>
        </p:nvSpPr>
        <p:spPr>
          <a:xfrm>
            <a:off x="3710721" y="3006631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AE0099-2AB1-443F-95AD-B7E269A381B4}"/>
              </a:ext>
            </a:extLst>
          </p:cNvPr>
          <p:cNvSpPr txBox="1"/>
          <p:nvPr/>
        </p:nvSpPr>
        <p:spPr>
          <a:xfrm>
            <a:off x="4390334" y="3255538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6B8E5-1C89-4643-A325-EB6B3C17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表格 24">
            <a:extLst>
              <a:ext uri="{FF2B5EF4-FFF2-40B4-BE49-F238E27FC236}">
                <a16:creationId xmlns:a16="http://schemas.microsoft.com/office/drawing/2014/main" id="{AF95C63F-825A-42BA-ACF8-2B220C790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3588"/>
              </p:ext>
            </p:extLst>
          </p:nvPr>
        </p:nvGraphicFramePr>
        <p:xfrm>
          <a:off x="8610601" y="1425236"/>
          <a:ext cx="2343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13" name="图形 12">
            <a:extLst>
              <a:ext uri="{FF2B5EF4-FFF2-40B4-BE49-F238E27FC236}">
                <a16:creationId xmlns:a16="http://schemas.microsoft.com/office/drawing/2014/main" id="{894EAE34-EF0A-4BBA-97F9-F318E1248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6381" y="2875666"/>
            <a:ext cx="5270945" cy="32335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620214-B60B-4854-84BE-E8CAB2AF4A01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bid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8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1F84E3-8036-48CD-A605-84FF849232C4}"/>
              </a:ext>
            </a:extLst>
          </p:cNvPr>
          <p:cNvSpPr/>
          <p:nvPr/>
        </p:nvSpPr>
        <p:spPr>
          <a:xfrm>
            <a:off x="6657975" y="2752725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EA4161-0A4E-427D-8AC6-B1DF41F3C5D9}"/>
              </a:ext>
            </a:extLst>
          </p:cNvPr>
          <p:cNvSpPr/>
          <p:nvPr/>
        </p:nvSpPr>
        <p:spPr>
          <a:xfrm>
            <a:off x="6376987" y="3545495"/>
            <a:ext cx="671513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9C3BFE-5B05-4672-AE53-BFDDA56EB8DE}"/>
              </a:ext>
            </a:extLst>
          </p:cNvPr>
          <p:cNvSpPr/>
          <p:nvPr/>
        </p:nvSpPr>
        <p:spPr>
          <a:xfrm>
            <a:off x="6376988" y="4349748"/>
            <a:ext cx="671512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  <a:endParaRPr lang="zh-CN" altLang="en-US"/>
          </a:p>
        </p:txBody>
      </p:sp>
      <p:pic>
        <p:nvPicPr>
          <p:cNvPr id="1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5B323-DC9C-4643-9019-74692FF79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248133" y="2984237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62DC511-7975-4867-AD2E-9692AA2A2922}"/>
              </a:ext>
            </a:extLst>
          </p:cNvPr>
          <p:cNvSpPr txBox="1"/>
          <p:nvPr/>
        </p:nvSpPr>
        <p:spPr>
          <a:xfrm>
            <a:off x="3710721" y="3110891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861B53-D0DB-47C7-B787-04C9053E42FB}"/>
              </a:ext>
            </a:extLst>
          </p:cNvPr>
          <p:cNvSpPr txBox="1"/>
          <p:nvPr/>
        </p:nvSpPr>
        <p:spPr>
          <a:xfrm>
            <a:off x="4390334" y="3359798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F9533A7-84A1-408C-87F7-B27855A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4" name="表格 24">
            <a:extLst>
              <a:ext uri="{FF2B5EF4-FFF2-40B4-BE49-F238E27FC236}">
                <a16:creationId xmlns:a16="http://schemas.microsoft.com/office/drawing/2014/main" id="{DA3ACC26-03B5-4E7C-9B26-3308688A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63830"/>
              </p:ext>
            </p:extLst>
          </p:nvPr>
        </p:nvGraphicFramePr>
        <p:xfrm>
          <a:off x="8320874" y="1675983"/>
          <a:ext cx="36383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150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5451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55689">
                  <a:extLst>
                    <a:ext uri="{9D8B030D-6E8A-4147-A177-3AD203B41FA5}">
                      <a16:colId xmlns:a16="http://schemas.microsoft.com/office/drawing/2014/main" val="394901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9" name="图形 8">
            <a:extLst>
              <a:ext uri="{FF2B5EF4-FFF2-40B4-BE49-F238E27FC236}">
                <a16:creationId xmlns:a16="http://schemas.microsoft.com/office/drawing/2014/main" id="{287E5810-4B46-4188-9F0D-402AFF178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890" y="2750799"/>
            <a:ext cx="5270945" cy="323354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9BEE3E-5262-4F82-9E2D-634348796987}"/>
              </a:ext>
            </a:extLst>
          </p:cNvPr>
          <p:cNvSpPr txBox="1"/>
          <p:nvPr/>
        </p:nvSpPr>
        <p:spPr>
          <a:xfrm>
            <a:off x="8076668" y="5908738"/>
            <a:ext cx="397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$6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114FEE-686F-47AB-B852-E46D036FB71C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bid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3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Threats to Smart Contract Fairness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DCDFD3-0255-4D13-93C9-33A6261E3D37}"/>
              </a:ext>
            </a:extLst>
          </p:cNvPr>
          <p:cNvSpPr/>
          <p:nvPr/>
        </p:nvSpPr>
        <p:spPr>
          <a:xfrm>
            <a:off x="3526631" y="2865050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131927-7994-458A-9EEB-56D8933A33D3}"/>
              </a:ext>
            </a:extLst>
          </p:cNvPr>
          <p:cNvSpPr/>
          <p:nvPr/>
        </p:nvSpPr>
        <p:spPr>
          <a:xfrm>
            <a:off x="3245643" y="3657820"/>
            <a:ext cx="671513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DF783-51F9-44EB-AFA4-AE11CA87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表格 24">
            <a:extLst>
              <a:ext uri="{FF2B5EF4-FFF2-40B4-BE49-F238E27FC236}">
                <a16:creationId xmlns:a16="http://schemas.microsoft.com/office/drawing/2014/main" id="{BD94F2B2-5FEF-421E-8775-A7D254649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70444"/>
              </p:ext>
            </p:extLst>
          </p:nvPr>
        </p:nvGraphicFramePr>
        <p:xfrm>
          <a:off x="3755622" y="1417127"/>
          <a:ext cx="3718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2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46582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336049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8" name="图形 7">
            <a:extLst>
              <a:ext uri="{FF2B5EF4-FFF2-40B4-BE49-F238E27FC236}">
                <a16:creationId xmlns:a16="http://schemas.microsoft.com/office/drawing/2014/main" id="{A125A494-AE1F-478C-9D31-43C2CF731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50" y="3103175"/>
            <a:ext cx="4340426" cy="2662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B1024-E01B-F84E-9FB3-B085A3E2F5B7}"/>
              </a:ext>
            </a:extLst>
          </p:cNvPr>
          <p:cNvSpPr txBox="1"/>
          <p:nvPr/>
        </p:nvSpPr>
        <p:spPr>
          <a:xfrm>
            <a:off x="454899" y="248941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1. U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ntruthful behavior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560AAC5-4440-440B-987D-5963B5AFA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8837" y="3103175"/>
            <a:ext cx="4614863" cy="274720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C61B3EA-F3A0-4342-9874-DE4FA41B137B}"/>
              </a:ext>
            </a:extLst>
          </p:cNvPr>
          <p:cNvSpPr txBox="1"/>
          <p:nvPr/>
        </p:nvSpPr>
        <p:spPr>
          <a:xfrm>
            <a:off x="7622158" y="25359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Collusion among players</a:t>
            </a:r>
          </a:p>
        </p:txBody>
      </p:sp>
      <p:graphicFrame>
        <p:nvGraphicFramePr>
          <p:cNvPr id="11" name="表格 24">
            <a:extLst>
              <a:ext uri="{FF2B5EF4-FFF2-40B4-BE49-F238E27FC236}">
                <a16:creationId xmlns:a16="http://schemas.microsoft.com/office/drawing/2014/main" id="{8410844D-7090-45CB-A6A1-F6E255B00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85002"/>
              </p:ext>
            </p:extLst>
          </p:nvPr>
        </p:nvGraphicFramePr>
        <p:xfrm>
          <a:off x="3757614" y="1410284"/>
          <a:ext cx="3718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2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46582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336049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605DBD4-187E-47D8-8FF4-7C7EB74501FD}"/>
              </a:ext>
            </a:extLst>
          </p:cNvPr>
          <p:cNvSpPr txBox="1"/>
          <p:nvPr/>
        </p:nvSpPr>
        <p:spPr>
          <a:xfrm>
            <a:off x="454899" y="6040679"/>
            <a:ext cx="5351115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$5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E6F608-3785-45EB-92D4-CA76966A5447}"/>
              </a:ext>
            </a:extLst>
          </p:cNvPr>
          <p:cNvSpPr txBox="1"/>
          <p:nvPr/>
        </p:nvSpPr>
        <p:spPr>
          <a:xfrm>
            <a:off x="7622158" y="5944210"/>
            <a:ext cx="3820123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$4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4" descr="A picture containing graffiti&#10;&#10;Description automatically generated">
            <a:extLst>
              <a:ext uri="{FF2B5EF4-FFF2-40B4-BE49-F238E27FC236}">
                <a16:creationId xmlns:a16="http://schemas.microsoft.com/office/drawing/2014/main" id="{0A8269E0-134B-784F-AFED-0A686DCC7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960" y="1325747"/>
            <a:ext cx="1378480" cy="1212398"/>
          </a:xfrm>
          <a:prstGeom prst="rect">
            <a:avLst/>
          </a:prstGeom>
        </p:spPr>
      </p:pic>
      <p:pic>
        <p:nvPicPr>
          <p:cNvPr id="17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E6C19-6A06-9B48-B8B7-72186DC46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71" y="1572445"/>
            <a:ext cx="1863268" cy="9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Fairness Verification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7E02653-AA18-4312-8456-AEC1C3C6EDF8}"/>
              </a:ext>
            </a:extLst>
          </p:cNvPr>
          <p:cNvSpPr/>
          <p:nvPr/>
        </p:nvSpPr>
        <p:spPr>
          <a:xfrm>
            <a:off x="3996666" y="3913436"/>
            <a:ext cx="3434080" cy="1193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 Checker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BBF71F5-E66E-48D2-89D9-3876C958C707}"/>
              </a:ext>
            </a:extLst>
          </p:cNvPr>
          <p:cNvCxnSpPr>
            <a:cxnSpLocks/>
          </p:cNvCxnSpPr>
          <p:nvPr/>
        </p:nvCxnSpPr>
        <p:spPr>
          <a:xfrm>
            <a:off x="2242846" y="4526251"/>
            <a:ext cx="1460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169703-2B51-4CB8-817A-7447D8D03FD8}"/>
              </a:ext>
            </a:extLst>
          </p:cNvPr>
          <p:cNvCxnSpPr>
            <a:cxnSpLocks/>
          </p:cNvCxnSpPr>
          <p:nvPr/>
        </p:nvCxnSpPr>
        <p:spPr>
          <a:xfrm flipV="1">
            <a:off x="7757796" y="3637251"/>
            <a:ext cx="1914550" cy="649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E0426D1-4D22-456C-82DD-E0B05AFEBD5F}"/>
              </a:ext>
            </a:extLst>
          </p:cNvPr>
          <p:cNvCxnSpPr>
            <a:cxnSpLocks/>
          </p:cNvCxnSpPr>
          <p:nvPr/>
        </p:nvCxnSpPr>
        <p:spPr>
          <a:xfrm>
            <a:off x="7753589" y="4706086"/>
            <a:ext cx="2033057" cy="7345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4F27ADA-806B-4BB0-B2DE-4A24E9A70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6646" y="3077181"/>
            <a:ext cx="929640" cy="929640"/>
          </a:xfrm>
          <a:prstGeom prst="rect">
            <a:avLst/>
          </a:prstGeom>
          <a:ln>
            <a:noFill/>
          </a:ln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D5768B4-89BC-435D-87D9-507FC31C9244}"/>
              </a:ext>
            </a:extLst>
          </p:cNvPr>
          <p:cNvCxnSpPr/>
          <p:nvPr/>
        </p:nvCxnSpPr>
        <p:spPr>
          <a:xfrm>
            <a:off x="5557546" y="2896418"/>
            <a:ext cx="0" cy="89386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图片 1030">
            <a:extLst>
              <a:ext uri="{FF2B5EF4-FFF2-40B4-BE49-F238E27FC236}">
                <a16:creationId xmlns:a16="http://schemas.microsoft.com/office/drawing/2014/main" id="{E5D7EC46-1387-4114-9C57-B8AC27377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86646" y="4982697"/>
            <a:ext cx="929640" cy="92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934EC4-1411-4AAF-A8F5-F03DE78A2A7A}"/>
              </a:ext>
            </a:extLst>
          </p:cNvPr>
          <p:cNvSpPr txBox="1"/>
          <p:nvPr/>
        </p:nvSpPr>
        <p:spPr>
          <a:xfrm>
            <a:off x="596484" y="5107236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D54300-EF2B-457C-AE9E-F67C9F81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E3ED0C3-08F1-4E38-9207-3B580F0A19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24" y="3951132"/>
            <a:ext cx="885202" cy="1091749"/>
          </a:xfrm>
          <a:prstGeom prst="rect">
            <a:avLst/>
          </a:prstGeom>
        </p:spPr>
      </p:pic>
      <p:pic>
        <p:nvPicPr>
          <p:cNvPr id="11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1BF2806-2295-4786-BCA4-0E04E3D9B5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243" y="1932230"/>
            <a:ext cx="1603131" cy="1078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09CE87-1EF3-4CCB-9F98-ECE0DD32114E}"/>
              </a:ext>
            </a:extLst>
          </p:cNvPr>
          <p:cNvSpPr txBox="1"/>
          <p:nvPr/>
        </p:nvSpPr>
        <p:spPr>
          <a:xfrm>
            <a:off x="6365629" y="2086707"/>
            <a:ext cx="5227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(Other fairness properties:</a:t>
            </a:r>
          </a:p>
          <a:p>
            <a:r>
              <a:rPr lang="en-US" b="1">
                <a:latin typeface="Arial"/>
                <a:cs typeface="Arial"/>
              </a:rPr>
              <a:t>2-collusion freeness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optimality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efficiency</a:t>
            </a:r>
            <a:r>
              <a:rPr lang="en-US">
                <a:latin typeface="Arial"/>
                <a:cs typeface="Arial"/>
              </a:rPr>
              <a:t>)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54ABE253-F1E3-482E-9B5A-CFE4D97D1FE0}"/>
              </a:ext>
            </a:extLst>
          </p:cNvPr>
          <p:cNvSpPr txBox="1"/>
          <p:nvPr/>
        </p:nvSpPr>
        <p:spPr>
          <a:xfrm>
            <a:off x="-76977" y="6532307"/>
            <a:ext cx="639866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Image curtsey:</a:t>
            </a:r>
            <a:r>
              <a:rPr lang="en-US" sz="1100">
                <a:ea typeface="+mn-lt"/>
                <a:cs typeface="+mn-lt"/>
              </a:rPr>
              <a:t> https://www.needpix.com/photo/185086/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57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FAA2-3330-DA8B-3933-BD553F81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To uncover deep bugs spanning multiple transactions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2D1204D-CE6B-F878-9B40-3DB5F89AC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074" y="1825625"/>
            <a:ext cx="7895851" cy="4351338"/>
          </a:xfrm>
        </p:spPr>
      </p:pic>
    </p:spTree>
    <p:extLst>
      <p:ext uri="{BB962C8B-B14F-4D97-AF65-F5344CB8AC3E}">
        <p14:creationId xmlns:p14="http://schemas.microsoft.com/office/powerpoint/2010/main" val="224376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74AC-637C-908E-AEC7-B08E7969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uncover deep bugs spanning multiple transactions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62DE32-1700-1B7A-F8CE-359FDDAC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074" y="1825625"/>
            <a:ext cx="7895851" cy="4351338"/>
          </a:xfrm>
        </p:spPr>
      </p:pic>
    </p:spTree>
    <p:extLst>
      <p:ext uri="{BB962C8B-B14F-4D97-AF65-F5344CB8AC3E}">
        <p14:creationId xmlns:p14="http://schemas.microsoft.com/office/powerpoint/2010/main" val="32629543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1|7.4|7|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Office Theme</vt:lpstr>
      <vt:lpstr>Fairness in Smart contract biding</vt:lpstr>
      <vt:lpstr>Fairness Issues </vt:lpstr>
      <vt:lpstr>An Auction Smart Contract </vt:lpstr>
      <vt:lpstr>An Auction Smart Contract </vt:lpstr>
      <vt:lpstr>An Auction Smart Contract </vt:lpstr>
      <vt:lpstr>Threats to Smart Contract Fairness</vt:lpstr>
      <vt:lpstr>Smart Contract Fairness Verification</vt:lpstr>
      <vt:lpstr>To uncover deep bugs spanning multiple transactions</vt:lpstr>
      <vt:lpstr>To uncover deep bugs spanning multiple transactions</vt:lpstr>
      <vt:lpstr>To uncover deep bugs spanning multiple transactions</vt:lpstr>
      <vt:lpstr>Auction satisfies property (Properties are formalized and verified)</vt:lpstr>
      <vt:lpstr>RefundEscrow satisfies property (Properties are formalized and verified)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</cp:revision>
  <dcterms:created xsi:type="dcterms:W3CDTF">2023-01-31T08:34:13Z</dcterms:created>
  <dcterms:modified xsi:type="dcterms:W3CDTF">2023-01-31T08:46:43Z</dcterms:modified>
</cp:coreProperties>
</file>